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0"/>
  </p:notesMasterIdLst>
  <p:sldIdLst>
    <p:sldId id="317" r:id="rId3"/>
    <p:sldId id="380" r:id="rId4"/>
    <p:sldId id="358" r:id="rId5"/>
    <p:sldId id="381" r:id="rId6"/>
    <p:sldId id="39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2" r:id="rId16"/>
    <p:sldId id="393" r:id="rId17"/>
    <p:sldId id="390" r:id="rId18"/>
    <p:sldId id="3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exercise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4/4/2019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4/4/2019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04/4/2019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20: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/>
              <a:t>Python Program to display which letters are in the two strings but not in both.</a:t>
            </a:r>
          </a:p>
        </p:txBody>
      </p:sp>
    </p:spTree>
    <p:extLst>
      <p:ext uri="{BB962C8B-B14F-4D97-AF65-F5344CB8AC3E}">
        <p14:creationId xmlns:p14="http://schemas.microsoft.com/office/powerpoint/2010/main" val="8279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of </a:t>
            </a:r>
            <a:r>
              <a:rPr lang="en-US" dirty="0" smtClean="0"/>
              <a:t>numbers (with </a:t>
            </a:r>
            <a:r>
              <a:rPr lang="en-US" smtClean="0"/>
              <a:t>repeated elements), </a:t>
            </a:r>
            <a:r>
              <a:rPr lang="en-US" dirty="0" smtClean="0"/>
              <a:t>calculate the average of all distinct numbers.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students of District College have subscriptions to </a:t>
            </a:r>
            <a:r>
              <a:rPr lang="en-US" i="1" dirty="0"/>
              <a:t>English</a:t>
            </a:r>
            <a:r>
              <a:rPr lang="en-US" dirty="0"/>
              <a:t> and </a:t>
            </a:r>
            <a:r>
              <a:rPr lang="en-US" i="1" dirty="0"/>
              <a:t>French</a:t>
            </a:r>
            <a:r>
              <a:rPr lang="en-US" dirty="0"/>
              <a:t> newspapers. Some students have subscribed only to </a:t>
            </a:r>
            <a:r>
              <a:rPr lang="en-US" i="1" dirty="0"/>
              <a:t>English</a:t>
            </a:r>
            <a:r>
              <a:rPr lang="en-US" dirty="0"/>
              <a:t>, some have subscribed to only </a:t>
            </a:r>
            <a:r>
              <a:rPr lang="en-US" i="1" dirty="0"/>
              <a:t>French</a:t>
            </a:r>
            <a:r>
              <a:rPr lang="en-US" dirty="0"/>
              <a:t> and some have subscribed to both newspapers. </a:t>
            </a:r>
            <a:r>
              <a:rPr lang="en-US" dirty="0" smtClean="0"/>
              <a:t>How many students have subscribed to at least 1 newspaper.</a:t>
            </a:r>
            <a:endParaRPr lang="en-US" dirty="0"/>
          </a:p>
          <a:p>
            <a:r>
              <a:rPr lang="en-US" dirty="0" smtClean="0"/>
              <a:t>Input</a:t>
            </a:r>
            <a:r>
              <a:rPr lang="en-US" dirty="0" smtClean="0"/>
              <a:t>: Their user ids in each set</a:t>
            </a:r>
            <a:endParaRPr lang="en-US" dirty="0" smtClean="0"/>
          </a:p>
          <a:p>
            <a:r>
              <a:rPr lang="en-US" dirty="0" smtClean="0"/>
              <a:t>E= {1,2,3,9,10,11,12}</a:t>
            </a:r>
          </a:p>
          <a:p>
            <a:r>
              <a:rPr lang="en-US" dirty="0" smtClean="0"/>
              <a:t>F= {4,5,6,8,9,10,11,12,13}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5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sets of integers, </a:t>
            </a:r>
            <a:r>
              <a:rPr lang="en-US" dirty="0" smtClean="0"/>
              <a:t>m and n, </a:t>
            </a:r>
            <a:r>
              <a:rPr lang="en-US" dirty="0"/>
              <a:t>print their symmetric difference in ascending order. The term </a:t>
            </a:r>
            <a:r>
              <a:rPr lang="en-US" i="1" dirty="0"/>
              <a:t>symmetric difference</a:t>
            </a:r>
            <a:r>
              <a:rPr lang="en-US" dirty="0"/>
              <a:t> indicates those values that exist in </a:t>
            </a:r>
            <a:r>
              <a:rPr lang="en-US" dirty="0" smtClean="0"/>
              <a:t>either m or n </a:t>
            </a:r>
            <a:r>
              <a:rPr lang="en-US" dirty="0"/>
              <a:t>but do not exist in both.</a:t>
            </a:r>
          </a:p>
        </p:txBody>
      </p:sp>
    </p:spTree>
    <p:extLst>
      <p:ext uri="{BB962C8B-B14F-4D97-AF65-F5344CB8AC3E}">
        <p14:creationId xmlns:p14="http://schemas.microsoft.com/office/powerpoint/2010/main" val="307833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top 3 most popular male names of </a:t>
            </a:r>
            <a:r>
              <a:rPr lang="en-US" dirty="0" smtClean="0"/>
              <a:t>2018 </a:t>
            </a:r>
            <a:r>
              <a:rPr lang="en-US" dirty="0"/>
              <a:t>are Oliver, Declan, and Henry according to babynames.com.</a:t>
            </a:r>
          </a:p>
          <a:p>
            <a:endParaRPr lang="en-US" dirty="0"/>
          </a:p>
          <a:p>
            <a:r>
              <a:rPr lang="en-US" dirty="0"/>
              <a:t>Assume that the newly popular name </a:t>
            </a:r>
            <a:r>
              <a:rPr lang="en-US" dirty="0" smtClean="0"/>
              <a:t>‘Atlas’ </a:t>
            </a:r>
            <a:r>
              <a:rPr lang="en-US" dirty="0"/>
              <a:t>continues its meteoric rise to the top of the charts in </a:t>
            </a:r>
            <a:r>
              <a:rPr lang="en-US" dirty="0" smtClean="0"/>
              <a:t>2019. </a:t>
            </a:r>
            <a:r>
              <a:rPr lang="en-US" dirty="0"/>
              <a:t>Write a program that modifies the male_names set by removing the name Oliver and adding the name Atlas.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3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997"/>
          </a:xfrm>
        </p:spPr>
        <p:txBody>
          <a:bodyPr/>
          <a:lstStyle/>
          <a:p>
            <a:r>
              <a:rPr lang="en-US" dirty="0" smtClean="0"/>
              <a:t>Problem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Given 2 sets of top 10 male and female names:</a:t>
            </a:r>
          </a:p>
          <a:p>
            <a:r>
              <a:rPr lang="en-US" dirty="0"/>
              <a:t>male_names = { 'John', 'Bailey', 'Charlie', 'Chuck', 'Michael', 'Samuel', 'Jayden', 'Aiden', 'Henry', 'Lucas' 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female_names</a:t>
            </a:r>
            <a:r>
              <a:rPr lang="en-US" dirty="0" smtClean="0"/>
              <a:t> </a:t>
            </a:r>
            <a:r>
              <a:rPr lang="en-US" dirty="0"/>
              <a:t>= { 'Elizabeth', 'Meghan', 'Kim', 'Khloe', 'Bailey', 'Jayden', 'Aiden', 'Britney', 'Veronica', 'Maria' </a:t>
            </a:r>
            <a:r>
              <a:rPr lang="en-US" dirty="0" smtClean="0"/>
              <a:t>}</a:t>
            </a:r>
          </a:p>
          <a:p>
            <a:r>
              <a:rPr lang="en-US" dirty="0" smtClean="0"/>
              <a:t>Write a program that does the following: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Creates a </a:t>
            </a:r>
            <a:r>
              <a:rPr lang="en-US" dirty="0"/>
              <a:t>set </a:t>
            </a:r>
            <a:r>
              <a:rPr lang="en-US" b="1" dirty="0" err="1"/>
              <a:t>all_names</a:t>
            </a:r>
            <a:r>
              <a:rPr lang="en-US" dirty="0"/>
              <a:t> that contains all of the top 10 male and all of the top 10 female names.</a:t>
            </a:r>
          </a:p>
          <a:p>
            <a:r>
              <a:rPr lang="en-US" dirty="0"/>
              <a:t>    A set </a:t>
            </a:r>
            <a:r>
              <a:rPr lang="en-US" b="1" dirty="0" err="1"/>
              <a:t>neutral_names</a:t>
            </a:r>
            <a:r>
              <a:rPr lang="en-US" dirty="0"/>
              <a:t> that contains only names found in both male_names and </a:t>
            </a:r>
            <a:r>
              <a:rPr lang="en-US" dirty="0" err="1"/>
              <a:t>female_names</a:t>
            </a:r>
            <a:r>
              <a:rPr lang="en-US" dirty="0"/>
              <a:t>.</a:t>
            </a:r>
          </a:p>
          <a:p>
            <a:r>
              <a:rPr lang="en-US" dirty="0"/>
              <a:t>    A set </a:t>
            </a:r>
            <a:r>
              <a:rPr lang="en-US" b="1" dirty="0" err="1"/>
              <a:t>specific_names</a:t>
            </a:r>
            <a:r>
              <a:rPr lang="en-US" dirty="0"/>
              <a:t> that contains gender specific names found only in one of the top 10 sets.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46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869796"/>
            <a:ext cx="10982093" cy="56982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is an </a:t>
            </a:r>
            <a:r>
              <a:rPr lang="en-US" dirty="0" smtClean="0"/>
              <a:t>array/list </a:t>
            </a:r>
            <a:r>
              <a:rPr lang="en-US" dirty="0" smtClean="0"/>
              <a:t>C of unique integers and two other sets A and B (with unique integers each). You like all integers in set A but you dislike integers in B. For every integer in C that matches an integer in set A your happiness score increases by 1 and for every integer in </a:t>
            </a:r>
            <a:r>
              <a:rPr lang="en-US" dirty="0"/>
              <a:t>C</a:t>
            </a:r>
            <a:r>
              <a:rPr lang="en-US" dirty="0" smtClean="0"/>
              <a:t> that matches an integer in B the happiness score decreases by 1. Calculate your happiness score for a given A,B,C.</a:t>
            </a:r>
          </a:p>
          <a:p>
            <a:r>
              <a:rPr lang="en-US" dirty="0"/>
              <a:t> </a:t>
            </a:r>
            <a:r>
              <a:rPr lang="en-US" dirty="0" smtClean="0"/>
              <a:t>Test cases</a:t>
            </a:r>
          </a:p>
          <a:p>
            <a:pPr lvl="1"/>
            <a:r>
              <a:rPr lang="en-US" dirty="0"/>
              <a:t>A={3,1}</a:t>
            </a:r>
          </a:p>
          <a:p>
            <a:pPr lvl="1"/>
            <a:r>
              <a:rPr lang="en-US" dirty="0"/>
              <a:t>B={5,7}</a:t>
            </a:r>
          </a:p>
          <a:p>
            <a:pPr lvl="1"/>
            <a:r>
              <a:rPr lang="en-US" dirty="0" smtClean="0"/>
              <a:t>C={1,5,3}</a:t>
            </a:r>
          </a:p>
          <a:p>
            <a:pPr lvl="1"/>
            <a:r>
              <a:rPr lang="en-US" dirty="0" smtClean="0"/>
              <a:t>Happiness score = 1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C= </a:t>
            </a:r>
            <a:r>
              <a:rPr lang="en-US" dirty="0" smtClean="0"/>
              <a:t>{2,3,5,7,8,10,17}</a:t>
            </a:r>
            <a:endParaRPr lang="en-US" dirty="0"/>
          </a:p>
          <a:p>
            <a:pPr lvl="1"/>
            <a:r>
              <a:rPr lang="en-US" dirty="0"/>
              <a:t>A=set([3,5,7,6])</a:t>
            </a:r>
          </a:p>
          <a:p>
            <a:pPr lvl="1"/>
            <a:r>
              <a:rPr lang="en-US" dirty="0"/>
              <a:t>B=set([2,8,17,10</a:t>
            </a:r>
            <a:r>
              <a:rPr lang="en-US" dirty="0" smtClean="0"/>
              <a:t>])</a:t>
            </a:r>
          </a:p>
          <a:p>
            <a:pPr lvl="1"/>
            <a:r>
              <a:rPr lang="en-US" dirty="0" smtClean="0"/>
              <a:t>Happiness score = -1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8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Dictionaries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0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No Class on April 8 – Monday</a:t>
            </a:r>
          </a:p>
          <a:p>
            <a:r>
              <a:rPr lang="en-US" dirty="0" smtClean="0"/>
              <a:t>Please bring all your re-grading requests directly to me by Tuesday night (April </a:t>
            </a:r>
            <a:r>
              <a:rPr lang="en-US" dirty="0" smtClean="0"/>
              <a:t>9th).</a:t>
            </a:r>
            <a:endParaRPr lang="en-US" dirty="0" smtClean="0"/>
          </a:p>
          <a:p>
            <a:r>
              <a:rPr lang="en-US" dirty="0" smtClean="0"/>
              <a:t>There will be no-homework posted on Monday</a:t>
            </a:r>
          </a:p>
          <a:p>
            <a:r>
              <a:rPr lang="en-US" dirty="0" smtClean="0"/>
              <a:t>Will have an extra bonus question posted on </a:t>
            </a:r>
            <a:r>
              <a:rPr lang="en-US" dirty="0" err="1"/>
              <a:t>S</a:t>
            </a:r>
            <a:r>
              <a:rPr lang="en-US" dirty="0" err="1" smtClean="0"/>
              <a:t>ubmitty</a:t>
            </a:r>
            <a:r>
              <a:rPr lang="en-US" dirty="0" smtClean="0"/>
              <a:t> during class time.</a:t>
            </a:r>
          </a:p>
          <a:p>
            <a:pPr lvl="1"/>
            <a:r>
              <a:rPr lang="en-US" dirty="0" smtClean="0"/>
              <a:t>One point on the final grade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Sets</a:t>
            </a:r>
          </a:p>
          <a:p>
            <a:r>
              <a:rPr lang="en-US" dirty="0" smtClean="0"/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697179"/>
              </p:ext>
            </p:extLst>
          </p:nvPr>
        </p:nvGraphicFramePr>
        <p:xfrm>
          <a:off x="434897" y="758286"/>
          <a:ext cx="11017404" cy="5421863"/>
        </p:xfrm>
        <a:graphic>
          <a:graphicData uri="http://schemas.openxmlformats.org/drawingml/2006/table">
            <a:tbl>
              <a:tblPr/>
              <a:tblGrid>
                <a:gridCol w="5508702">
                  <a:extLst>
                    <a:ext uri="{9D8B030D-6E8A-4147-A177-3AD203B41FA5}">
                      <a16:colId xmlns:a16="http://schemas.microsoft.com/office/drawing/2014/main" val="2450040325"/>
                    </a:ext>
                  </a:extLst>
                </a:gridCol>
                <a:gridCol w="5508702">
                  <a:extLst>
                    <a:ext uri="{9D8B030D-6E8A-4147-A177-3AD203B41FA5}">
                      <a16:colId xmlns:a16="http://schemas.microsoft.com/office/drawing/2014/main" val="3759546638"/>
                    </a:ext>
                  </a:extLst>
                </a:gridCol>
              </a:tblGrid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|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A.union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Returns a set which is the union of sets A and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255102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|=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A.update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Adds all elements of array B to the set A.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505469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&amp;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A.intersection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Returns a set which is the intersection of sets A and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283830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&amp;=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A.intersection_update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Leaves in the set A only items that belong to the set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42488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- B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A.difference(B)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Returns the set difference of A and B (the elements included in A, but not included in B).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343370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-= B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A.difference_update(B)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Removes all elements of B from the set A.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34711"/>
                  </a:ext>
                </a:extLst>
              </a:tr>
              <a:tr h="649763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^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A.symmetric_difference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Returns the symmetric difference of sets A and B (the elements belonging to either A or B, but not to both sets simultaneously).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259327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^= B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A.symmetric_difference_update(B)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Writes in A the symmetric difference of sets A and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784380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&lt;=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A.issubset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Returns true if A is a subset of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944903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&gt;= B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A.issuperset(B)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Returns true if B is a subset of A.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3780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&lt; B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Equivalent to A &lt;= B and A != B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519727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&gt; B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Equivalent to A &gt;= B and A != B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462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145883"/>
              </p:ext>
            </p:extLst>
          </p:nvPr>
        </p:nvGraphicFramePr>
        <p:xfrm>
          <a:off x="838200" y="1929161"/>
          <a:ext cx="10515600" cy="4192859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36194946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53525519"/>
                    </a:ext>
                  </a:extLst>
                </a:gridCol>
              </a:tblGrid>
              <a:tr h="541014">
                <a:tc>
                  <a:txBody>
                    <a:bodyPr/>
                    <a:lstStyle/>
                    <a:p>
                      <a:r>
                        <a:rPr lang="en-US" b="1" dirty="0"/>
                        <a:t>Operation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539567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/>
                        <a:t>len(set)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Find the length (number of elements) of the set.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441695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/>
                        <a:t>set1.update(set2)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the elements in set2 to set1.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105069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/>
                        <a:t>set.add(value)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value into the set.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867970"/>
                  </a:ext>
                </a:extLst>
              </a:tr>
              <a:tr h="946775">
                <a:tc>
                  <a:txBody>
                    <a:bodyPr/>
                    <a:lstStyle/>
                    <a:p>
                      <a:r>
                        <a:rPr lang="en-US"/>
                        <a:t>set.remove(value)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Removes value from the set. Raises KeyError if value is not found.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103747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 dirty="0" err="1"/>
                        <a:t>set.pop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Removes a random element from the set.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70592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/>
                        <a:t>set.clear()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Clears all elements from the set.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3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9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Python Program to count the number of vowels present in a string using </a:t>
            </a:r>
            <a:r>
              <a:rPr lang="en-US" dirty="0" smtClean="0"/>
              <a:t>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/>
              <a:t>Python Program to check common letters in the two input strings.</a:t>
            </a:r>
          </a:p>
        </p:txBody>
      </p:sp>
    </p:spTree>
    <p:extLst>
      <p:ext uri="{BB962C8B-B14F-4D97-AF65-F5344CB8AC3E}">
        <p14:creationId xmlns:p14="http://schemas.microsoft.com/office/powerpoint/2010/main" val="273671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takes </a:t>
            </a:r>
            <a:r>
              <a:rPr lang="en-US" dirty="0"/>
              <a:t>two strings and displays which letters are in the first string but not in the second string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example if str1 = ‘Hello World’</a:t>
            </a:r>
          </a:p>
          <a:p>
            <a:r>
              <a:rPr lang="en-US" dirty="0" smtClean="0"/>
              <a:t>Str2 =World</a:t>
            </a:r>
          </a:p>
          <a:p>
            <a:r>
              <a:rPr lang="en-US" dirty="0" smtClean="0"/>
              <a:t>Result = {‘H’, ‘e’}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5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/>
              <a:t>Python Program to display which letters are present in both the strings.</a:t>
            </a:r>
          </a:p>
        </p:txBody>
      </p:sp>
    </p:spTree>
    <p:extLst>
      <p:ext uri="{BB962C8B-B14F-4D97-AF65-F5344CB8AC3E}">
        <p14:creationId xmlns:p14="http://schemas.microsoft.com/office/powerpoint/2010/main" val="29459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33173</TotalTime>
  <Words>900</Words>
  <Application>Microsoft Office PowerPoint</Application>
  <PresentationFormat>Widescreen</PresentationFormat>
  <Paragraphs>102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1_Office Theme</vt:lpstr>
      <vt:lpstr>Office Theme</vt:lpstr>
      <vt:lpstr>Lecture 20: Introduction to Computer Programming Course - CS1010</vt:lpstr>
      <vt:lpstr>Announcements</vt:lpstr>
      <vt:lpstr>Goals for today</vt:lpstr>
      <vt:lpstr>PowerPoint Presentation</vt:lpstr>
      <vt:lpstr>Set Operations</vt:lpstr>
      <vt:lpstr>Problem 1</vt:lpstr>
      <vt:lpstr>Problem 2</vt:lpstr>
      <vt:lpstr>Problem 3</vt:lpstr>
      <vt:lpstr>Problem 4</vt:lpstr>
      <vt:lpstr>Problem 5</vt:lpstr>
      <vt:lpstr>Problem 6</vt:lpstr>
      <vt:lpstr>Problem 7</vt:lpstr>
      <vt:lpstr>Problem 8</vt:lpstr>
      <vt:lpstr>Problem 9</vt:lpstr>
      <vt:lpstr>Problem 10</vt:lpstr>
      <vt:lpstr>In 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621</cp:revision>
  <dcterms:created xsi:type="dcterms:W3CDTF">2019-02-04T15:19:36Z</dcterms:created>
  <dcterms:modified xsi:type="dcterms:W3CDTF">2019-04-04T22:23:32Z</dcterms:modified>
</cp:coreProperties>
</file>